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" roundtripDataSignature="AMtx7mgOehlM5Ly1M6+SiDaM0WEOakzQ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Hello Everyone! Today My topic of Speaking is CIA Triad in Cyber Security.</a:t>
            </a:r>
            <a:br>
              <a:rPr lang="en-US"/>
            </a:br>
            <a:r>
              <a:rPr lang="en-US"/>
              <a:t>Before Moving towards topic let me introduce myself,…………(Next Slide).</a:t>
            </a:r>
            <a:endParaRPr/>
          </a:p>
        </p:txBody>
      </p:sp>
      <p:sp>
        <p:nvSpPr>
          <p:cNvPr id="167" name="Google Shape;16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Myself Hassan Zaib Jadoon, A student of Computer System Engineering at University of Engineering &amp; Technology, Peshawar.</a:t>
            </a:r>
            <a:br>
              <a:rPr lang="en-US"/>
            </a:br>
            <a:r>
              <a:rPr lang="en-US"/>
              <a:t>Basically, I am from Abbottabad.</a:t>
            </a:r>
            <a:br>
              <a:rPr lang="en-US"/>
            </a:br>
            <a:r>
              <a:rPr lang="en-US"/>
              <a:t>Currently I am working as a Undergraduate researcher at “SID Lab” which is located in UET Peshawar.</a:t>
            </a:r>
            <a:br>
              <a:rPr lang="en-US"/>
            </a:br>
            <a:r>
              <a:rPr lang="en-US"/>
              <a:t>That’s all my short intro, for more You can Visit my Social Media Platform for more information. </a:t>
            </a:r>
            <a:br>
              <a:rPr lang="en-US"/>
            </a:br>
            <a:r>
              <a:rPr lang="en-US"/>
              <a:t>Lets move to the Table of Contents of the presentation………Next Slide,</a:t>
            </a:r>
            <a:endParaRPr/>
          </a:p>
        </p:txBody>
      </p:sp>
      <p:sp>
        <p:nvSpPr>
          <p:cNvPr id="173" name="Google Shape;17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You can see the Table of Contents and in These you can See the topics I discuss with you today,</a:t>
            </a:r>
            <a:br>
              <a:rPr lang="en-US"/>
            </a:br>
            <a:r>
              <a:rPr lang="en-US"/>
              <a:t>The Number First Is ”History of CIA Triad,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Second Number is Anderson Report as Foundation of CIA Triad, </a:t>
            </a:r>
            <a:br>
              <a:rPr lang="en-US"/>
            </a:br>
            <a:r>
              <a:rPr lang="en-US"/>
              <a:t>Third one is Bell-La Padula Model,</a:t>
            </a:r>
            <a:br>
              <a:rPr lang="en-US"/>
            </a:br>
            <a:r>
              <a:rPr lang="en-US"/>
              <a:t>Fourth one is Biba Model,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Fifth one is Denning Intrusion-Detection Method,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in the Last Detail Discussion about CIA  and Then Reference and Conclusion,</a:t>
            </a:r>
            <a:br>
              <a:rPr lang="en-US"/>
            </a:br>
            <a:br>
              <a:rPr lang="en-US"/>
            </a:br>
            <a:r>
              <a:rPr lang="en-US"/>
              <a:t>Let’s Move to the History Slide……..  Next Slide Plz</a:t>
            </a:r>
            <a:endParaRPr/>
          </a:p>
        </p:txBody>
      </p:sp>
      <p:sp>
        <p:nvSpPr>
          <p:cNvPr id="199" name="Google Shape;19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The first Computer was invented in between 1833-1871. ( An analytical Device that was powerful enough to perform simple Calculations).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In starting age of computers, there were only a few threats to Data Because, 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❖"/>
            </a:pPr>
            <a:r>
              <a:rPr lang="en-US"/>
              <a:t>Computers were expensive and rare.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❖"/>
            </a:pPr>
            <a:r>
              <a:rPr lang="en-US"/>
              <a:t>Information will be only exposed to limited number of peoples who know programming and Usage of Computer.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/>
              <a:t>So they Secure Computer’s Devices Physically.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/>
              <a:t>	🡺🡺🡺🡺🡺But With the Passage of time Knowledge &amp; Usage of Computers Increased And Also Computer prizes Decreased, so Everyone will be able to access data, So they think about securing information so CIA Triad will gain Importance.</a:t>
            </a:r>
            <a:br>
              <a:rPr lang="en-US"/>
            </a:br>
            <a:r>
              <a:rPr lang="en-US"/>
              <a:t>Before going forward, It’s a Common Question what they wanted to secure……………..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/>
              <a:t>According to JISSEC article this is deeply related to military security mindset (Agencies) and Governmental Information, That’s the reason Anderson &amp; other reports focused on Military/governmental  Information.  </a:t>
            </a:r>
            <a:endParaRPr/>
          </a:p>
        </p:txBody>
      </p:sp>
      <p:sp>
        <p:nvSpPr>
          <p:cNvPr id="206" name="Google Shape;20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goals of the Biba Integrity Model 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prevent data  modification by unauthorized parties,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prevent unauthorized data modification by</a:t>
            </a:r>
            <a:br>
              <a:rPr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authorized parties, &amp; to maintain internal and external data consistency.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specifically, confidentiality, integrity and availability are seen as goals</a:t>
            </a:r>
            <a:br>
              <a:rPr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 which information security is achieved</a:t>
            </a:r>
            <a:br>
              <a:rPr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280" name="Google Shape;28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The information is accessible only to those authorized to view it.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Breaches of confidentiality can lead to severe consequences, including legal liabilities, financial losses, and damage to reputation.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two-factor authentication (debit card with the PIN code) provides confidentiality before authorizing access to sensitive data.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Camp (1999) posits that confidentiality implies the notion that data and</a:t>
            </a:r>
            <a:br>
              <a:rPr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represented by such data must be protected; in such a way that its</a:t>
            </a:r>
            <a:br>
              <a:rPr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is confined to authorized purposes by authorized people only.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The information is accurate and trustworthy.</a:t>
            </a:r>
            <a:br>
              <a:rPr lang="en-US"/>
            </a:br>
            <a:r>
              <a:rPr lang="en-US"/>
              <a:t>The goal of Integrity is to protect information from unauthorized modification.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Arial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" type="subTitle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FEFEFE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/>
          <p:nvPr/>
        </p:nvSpPr>
        <p:spPr>
          <a:xfrm>
            <a:off x="0" y="4323810"/>
            <a:ext cx="1744652" cy="778589"/>
          </a:xfrm>
          <a:custGeom>
            <a:rect b="b" l="l" r="r" t="t"/>
            <a:pathLst>
              <a:path extrusionOk="0" h="166" w="372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Arial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2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Arial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None/>
              <a:defRPr sz="1600">
                <a:solidFill>
                  <a:srgbClr val="FEFEFE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2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4" name="Google Shape;124;p23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Arial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FEFEFE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4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Arial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FEFEFE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5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41" name="Google Shape;141;p25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Arial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Times New Roman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FEFEFE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7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60" name="Google Shape;160;p28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8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8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8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b="0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2" type="body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Arial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2" type="body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1"/>
          <p:cNvSpPr/>
          <p:nvPr>
            <p:ph idx="2" type="pic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21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1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1" name="Google Shape;11;p12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A5A5A5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2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A5A5A5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2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A5A5A5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2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A5A5A5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12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A5A5A5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2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A5A5A5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12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A5A5A5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12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A5A5A5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12"/>
            <p:cNvSpPr/>
            <p:nvPr/>
          </p:nvSpPr>
          <p:spPr>
            <a:xfrm>
              <a:off x="3148013" y="1282700"/>
              <a:ext cx="1768475" cy="3448050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A5A5A5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2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A5A5A5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12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A5A5A5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12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A5A5A5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12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</p:grpSpPr>
        <p:sp>
          <p:nvSpPr>
            <p:cNvPr id="24" name="Google Shape;24;p12"/>
            <p:cNvSpPr/>
            <p:nvPr/>
          </p:nvSpPr>
          <p:spPr>
            <a:xfrm>
              <a:off x="6627813" y="195452"/>
              <a:ext cx="409575" cy="3646488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12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12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12"/>
            <p:cNvSpPr/>
            <p:nvPr/>
          </p:nvSpPr>
          <p:spPr>
            <a:xfrm>
              <a:off x="7037388" y="3811588"/>
              <a:ext cx="457200" cy="1852613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12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12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12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12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12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12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12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12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12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2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b="0" i="0" sz="18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b="0" i="0" sz="16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b="0" i="0" sz="14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" name="Google Shape;39;p1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" name="Google Shape;40;p1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1" name="Google Shape;41;p12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hyperlink" Target="https://www.proso.com/dl/Samonas.pdf" TargetMode="Externa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5.png"/><Relationship Id="rId8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6.jpg"/><Relationship Id="rId5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"/>
          <p:cNvSpPr/>
          <p:nvPr/>
        </p:nvSpPr>
        <p:spPr>
          <a:xfrm>
            <a:off x="2024739" y="4176765"/>
            <a:ext cx="8991600" cy="1051728"/>
          </a:xfrm>
          <a:prstGeom prst="roundRect">
            <a:avLst>
              <a:gd fmla="val 16667" name="adj"/>
            </a:avLst>
          </a:prstGeom>
          <a:solidFill>
            <a:srgbClr val="002060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CIA Triad in Cyber Security</a:t>
            </a:r>
            <a:endParaRPr b="0" i="0" sz="5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0"/>
          <p:cNvSpPr txBox="1"/>
          <p:nvPr>
            <p:ph type="title"/>
          </p:nvPr>
        </p:nvSpPr>
        <p:spPr>
          <a:xfrm>
            <a:off x="1629099" y="636468"/>
            <a:ext cx="4228004" cy="722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Availability: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10"/>
          <p:cNvSpPr txBox="1"/>
          <p:nvPr>
            <p:ph idx="1" type="body"/>
          </p:nvPr>
        </p:nvSpPr>
        <p:spPr>
          <a:xfrm>
            <a:off x="1860161" y="1787612"/>
            <a:ext cx="9606907" cy="44031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Availability is derived  from Latin Word which mean worth (Time), In Internet Security Its means Timely and Reliable Access and use of Information.</a:t>
            </a:r>
            <a:endParaRPr/>
          </a:p>
          <a:p>
            <a:pPr indent="-22860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The information is accessible and usable by authorized individuals </a:t>
            </a:r>
            <a:r>
              <a:rPr lang="en-US">
                <a:solidFill>
                  <a:srgbClr val="FF0000"/>
                </a:solidFill>
              </a:rPr>
              <a:t>whenever needed.</a:t>
            </a:r>
            <a:endParaRPr/>
          </a:p>
          <a:p>
            <a:pPr indent="-22860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For achieving availability, we can uses a fault tolerance, Disk Redundancies, Server, Load and  Site Redundancies, Backups, we can use alternate power (Uninterruptible Power supplies) and Cooling Systems for improving Availability of system.</a:t>
            </a:r>
            <a:endParaRPr/>
          </a:p>
          <a:p>
            <a:pPr indent="-22860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Ransomware attacks, Denial of Services will be Considered as an Attack for  Disturbing Availability.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"/>
          <p:cNvSpPr txBox="1"/>
          <p:nvPr>
            <p:ph type="title"/>
          </p:nvPr>
        </p:nvSpPr>
        <p:spPr>
          <a:xfrm>
            <a:off x="1690882" y="661181"/>
            <a:ext cx="4228004" cy="722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References: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11"/>
          <p:cNvSpPr txBox="1"/>
          <p:nvPr>
            <p:ph idx="1" type="body"/>
          </p:nvPr>
        </p:nvSpPr>
        <p:spPr>
          <a:xfrm>
            <a:off x="1690882" y="2343666"/>
            <a:ext cx="9606907" cy="2512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Some Data is taken from paper of JISSEC: </a:t>
            </a:r>
            <a:br>
              <a:rPr lang="en-US"/>
            </a:br>
            <a:r>
              <a:rPr lang="en-US"/>
              <a:t>"The CIA Strikes Back: Redefining Confidentiality, Integrity and Availability in Security", by Spyridon Samonas and David Coss.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Link of PDF File 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(Click Here)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Some information is taken from Google Searches.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"/>
          <p:cNvSpPr/>
          <p:nvPr/>
        </p:nvSpPr>
        <p:spPr>
          <a:xfrm>
            <a:off x="0" y="0"/>
            <a:ext cx="858609" cy="6858000"/>
          </a:xfrm>
          <a:prstGeom prst="rect">
            <a:avLst/>
          </a:prstGeom>
          <a:solidFill>
            <a:srgbClr val="1B0D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 txBox="1"/>
          <p:nvPr>
            <p:ph type="title"/>
          </p:nvPr>
        </p:nvSpPr>
        <p:spPr>
          <a:xfrm>
            <a:off x="3688335" y="294734"/>
            <a:ext cx="7659444" cy="712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🡺   Presenter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Details</a:t>
            </a:r>
            <a:r>
              <a:rPr lang="en-US"/>
              <a:t>:</a:t>
            </a:r>
            <a:endParaRPr/>
          </a:p>
        </p:txBody>
      </p:sp>
      <p:sp>
        <p:nvSpPr>
          <p:cNvPr id="177" name="Google Shape;177;p2"/>
          <p:cNvSpPr txBox="1"/>
          <p:nvPr/>
        </p:nvSpPr>
        <p:spPr>
          <a:xfrm>
            <a:off x="3859555" y="1349911"/>
            <a:ext cx="7464053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Hassan Zaib Jadoon,  </a:t>
            </a:r>
            <a:r>
              <a:rPr b="0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(Abbottabad) .</a:t>
            </a:r>
            <a:br>
              <a:rPr b="0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of</a:t>
            </a:r>
            <a:r>
              <a:rPr b="1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“Computer System Engineering” </a:t>
            </a:r>
            <a:r>
              <a:rPr b="0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</a:t>
            </a:r>
            <a:r>
              <a:rPr b="1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“University of Engineering &amp; Technology, Peshawar”.</a:t>
            </a:r>
            <a:br>
              <a:rPr b="1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 working as “</a:t>
            </a:r>
            <a:r>
              <a:rPr b="1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Undergraduate Researcher” </a:t>
            </a:r>
            <a:r>
              <a:rPr b="0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</a:t>
            </a:r>
            <a:r>
              <a:rPr b="1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“SID (Secured IOT Devices) Lab</a:t>
            </a:r>
            <a:endParaRPr b="0"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1758380" y="-1874"/>
            <a:ext cx="997527" cy="6858000"/>
          </a:xfrm>
          <a:prstGeom prst="rect">
            <a:avLst/>
          </a:prstGeom>
          <a:solidFill>
            <a:srgbClr val="1B0D25"/>
          </a:solidFill>
          <a:ln cap="rnd" cmpd="sng" w="1587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0454" y="1341730"/>
            <a:ext cx="420121" cy="42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17344" y="1944766"/>
            <a:ext cx="573932" cy="46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08741" y="2869315"/>
            <a:ext cx="401384" cy="4013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2"/>
          <p:cNvGrpSpPr/>
          <p:nvPr/>
        </p:nvGrpSpPr>
        <p:grpSpPr>
          <a:xfrm>
            <a:off x="9392701" y="5711485"/>
            <a:ext cx="1941793" cy="389406"/>
            <a:chOff x="6244264" y="5585749"/>
            <a:chExt cx="1996222" cy="418750"/>
          </a:xfrm>
        </p:grpSpPr>
        <p:sp>
          <p:nvSpPr>
            <p:cNvPr id="183" name="Google Shape;183;p2"/>
            <p:cNvSpPr/>
            <p:nvPr/>
          </p:nvSpPr>
          <p:spPr>
            <a:xfrm>
              <a:off x="6244264" y="5585749"/>
              <a:ext cx="1996222" cy="41875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 cap="rnd" cmpd="sng" w="15875">
              <a:solidFill>
                <a:srgbClr val="A1A1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7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   hassanzaibjadoon2004</a:t>
              </a:r>
              <a:endParaRPr b="0" i="0" sz="110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84" name="Google Shape;184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6484" y="5601527"/>
              <a:ext cx="383747" cy="392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" name="Google Shape;185;p2"/>
          <p:cNvGrpSpPr/>
          <p:nvPr/>
        </p:nvGrpSpPr>
        <p:grpSpPr>
          <a:xfrm>
            <a:off x="6673343" y="5711485"/>
            <a:ext cx="1844449" cy="445495"/>
            <a:chOff x="9248094" y="5724858"/>
            <a:chExt cx="1844449" cy="445495"/>
          </a:xfrm>
        </p:grpSpPr>
        <p:sp>
          <p:nvSpPr>
            <p:cNvPr id="186" name="Google Shape;186;p2"/>
            <p:cNvSpPr/>
            <p:nvPr/>
          </p:nvSpPr>
          <p:spPr>
            <a:xfrm>
              <a:off x="9259164" y="5739530"/>
              <a:ext cx="1833379" cy="389406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 cap="rnd" cmpd="sng" w="15875">
              <a:solidFill>
                <a:srgbClr val="A1A1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Hassan Zaib Jadoon</a:t>
              </a:r>
              <a:endParaRPr b="0" i="0" sz="11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87" name="Google Shape;187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48094" y="5724858"/>
              <a:ext cx="459133" cy="4454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2"/>
          <p:cNvSpPr/>
          <p:nvPr/>
        </p:nvSpPr>
        <p:spPr>
          <a:xfrm>
            <a:off x="3896152" y="5715271"/>
            <a:ext cx="1833379" cy="389406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rnd" cmpd="sng" w="1587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Hassan Zaib Jadoon</a:t>
            </a:r>
            <a:endParaRPr b="0" i="0" sz="1100" u="none" cap="none" strike="noStrike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25658" y="5726157"/>
            <a:ext cx="393377" cy="42823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"/>
          <p:cNvSpPr txBox="1"/>
          <p:nvPr/>
        </p:nvSpPr>
        <p:spPr>
          <a:xfrm>
            <a:off x="3761859" y="4598215"/>
            <a:ext cx="7659444" cy="424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Social Media Handles</a:t>
            </a:r>
            <a:endParaRPr b="0" i="0" sz="24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96503" y="1978968"/>
            <a:ext cx="2385650" cy="2429387"/>
          </a:xfrm>
          <a:prstGeom prst="ellipse">
            <a:avLst/>
          </a:prstGeom>
          <a:solidFill>
            <a:srgbClr val="1B0D25"/>
          </a:solidFill>
          <a:ln cap="rnd" cmpd="sng" w="1587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"/>
          <p:cNvSpPr/>
          <p:nvPr/>
        </p:nvSpPr>
        <p:spPr>
          <a:xfrm>
            <a:off x="858609" y="-2711"/>
            <a:ext cx="99752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2669834">
            <a:off x="55661" y="1856749"/>
            <a:ext cx="2467334" cy="249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"/>
          <p:cNvPicPr preferRelativeResize="0"/>
          <p:nvPr>
            <p:ph idx="1" type="body"/>
          </p:nvPr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2961" y="2153144"/>
            <a:ext cx="2134500" cy="21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"/>
          <p:cNvSpPr/>
          <p:nvPr/>
        </p:nvSpPr>
        <p:spPr>
          <a:xfrm>
            <a:off x="422324" y="4284412"/>
            <a:ext cx="1819158" cy="325048"/>
          </a:xfrm>
          <a:prstGeom prst="roundRect">
            <a:avLst>
              <a:gd fmla="val 33412" name="adj"/>
            </a:avLst>
          </a:prstGeom>
          <a:solidFill>
            <a:schemeClr val="accent1"/>
          </a:solidFill>
          <a:ln cap="rnd" cmpd="sng" w="1587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Hassan Zaib Jadoon</a:t>
            </a:r>
            <a:endParaRPr b="1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 txBox="1"/>
          <p:nvPr>
            <p:ph type="title"/>
          </p:nvPr>
        </p:nvSpPr>
        <p:spPr>
          <a:xfrm>
            <a:off x="1626179" y="642551"/>
            <a:ext cx="3701680" cy="6382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imes New Roman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Table of Contents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3"/>
          <p:cNvSpPr txBox="1"/>
          <p:nvPr>
            <p:ph idx="1" type="body"/>
          </p:nvPr>
        </p:nvSpPr>
        <p:spPr>
          <a:xfrm>
            <a:off x="3477019" y="1590697"/>
            <a:ext cx="7765412" cy="4716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Noto Sans Symbols"/>
              <a:buChar char="✔"/>
            </a:pPr>
            <a:r>
              <a:rPr b="1" lang="en-US" sz="2800"/>
              <a:t> History of CIA Triad.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Noto Sans Symbols"/>
              <a:buChar char="✔"/>
            </a:pPr>
            <a:r>
              <a:rPr b="1" lang="en-US" sz="2800"/>
              <a:t>Anderson Report as Foundation of CIA Triad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Noto Sans Symbols"/>
              <a:buChar char="✔"/>
            </a:pPr>
            <a:r>
              <a:rPr b="1" lang="en-US" sz="2800"/>
              <a:t> Bell-</a:t>
            </a:r>
            <a:r>
              <a:rPr b="1" lang="en-US" sz="2800"/>
              <a:t>La Padula</a:t>
            </a:r>
            <a:r>
              <a:rPr b="1" lang="en-US" sz="2800"/>
              <a:t> Model</a:t>
            </a:r>
            <a:endParaRPr b="1" sz="2800"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Noto Sans Symbols"/>
              <a:buChar char="✔"/>
            </a:pPr>
            <a:r>
              <a:rPr b="1" lang="en-US" sz="2800"/>
              <a:t> Biba Model</a:t>
            </a:r>
            <a:endParaRPr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Noto Sans Symbols"/>
              <a:buChar char="✔"/>
            </a:pPr>
            <a:r>
              <a:rPr b="1" lang="en-US" sz="2800"/>
              <a:t> Denning Intrusion-Detection Method.</a:t>
            </a:r>
            <a:endParaRPr b="1" sz="2800"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Noto Sans Symbols"/>
              <a:buChar char="✔"/>
            </a:pPr>
            <a:r>
              <a:rPr b="1" lang="en-US" sz="2800"/>
              <a:t> Confidentiality, Integrity, &amp; Availability.</a:t>
            </a:r>
            <a:endParaRPr b="1" sz="2800"/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Noto Sans Symbols"/>
              <a:buChar char="✔"/>
            </a:pPr>
            <a:r>
              <a:rPr b="1" lang="en-US" sz="2800"/>
              <a:t> References.</a:t>
            </a:r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"/>
          <p:cNvSpPr/>
          <p:nvPr/>
        </p:nvSpPr>
        <p:spPr>
          <a:xfrm>
            <a:off x="6154981" y="4360550"/>
            <a:ext cx="1318814" cy="1205853"/>
          </a:xfrm>
          <a:prstGeom prst="ellipse">
            <a:avLst/>
          </a:prstGeom>
          <a:solidFill>
            <a:srgbClr val="FF0000"/>
          </a:solidFill>
          <a:ln cap="rnd" cmpd="sng" w="158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4"/>
          <p:cNvSpPr/>
          <p:nvPr/>
        </p:nvSpPr>
        <p:spPr>
          <a:xfrm>
            <a:off x="5973577" y="2192415"/>
            <a:ext cx="1318814" cy="1162836"/>
          </a:xfrm>
          <a:prstGeom prst="ellipse">
            <a:avLst/>
          </a:prstGeom>
          <a:solidFill>
            <a:srgbClr val="FF0000"/>
          </a:solidFill>
          <a:ln cap="rnd" cmpd="sng" w="158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4"/>
          <p:cNvSpPr txBox="1"/>
          <p:nvPr>
            <p:ph type="title"/>
          </p:nvPr>
        </p:nvSpPr>
        <p:spPr>
          <a:xfrm>
            <a:off x="1211388" y="276198"/>
            <a:ext cx="10772625" cy="662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400"/>
              <a:buFont typeface="Times New Roman"/>
              <a:buNone/>
            </a:pPr>
            <a:r>
              <a:rPr b="1" lang="en-US" sz="3400">
                <a:latin typeface="Times New Roman"/>
                <a:ea typeface="Times New Roman"/>
                <a:cs typeface="Times New Roman"/>
                <a:sym typeface="Times New Roman"/>
              </a:rPr>
              <a:t>History of Confidentiality, Integrity &amp;  Availability Triad</a:t>
            </a:r>
            <a:endParaRPr b="1"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4"/>
          <p:cNvSpPr/>
          <p:nvPr/>
        </p:nvSpPr>
        <p:spPr>
          <a:xfrm>
            <a:off x="3583807" y="1406969"/>
            <a:ext cx="1144103" cy="480516"/>
          </a:xfrm>
          <a:prstGeom prst="roundRect">
            <a:avLst>
              <a:gd fmla="val 50000" name="adj"/>
            </a:avLst>
          </a:prstGeom>
          <a:solidFill>
            <a:srgbClr val="00B0F0"/>
          </a:solidFill>
          <a:ln cap="rnd" cmpd="sng" w="1587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</a:t>
            </a:r>
            <a:br>
              <a:rPr b="1" i="0" lang="en-US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Invention</a:t>
            </a:r>
            <a:endParaRPr b="1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4"/>
          <p:cNvSpPr/>
          <p:nvPr/>
        </p:nvSpPr>
        <p:spPr>
          <a:xfrm>
            <a:off x="5789887" y="2545968"/>
            <a:ext cx="171273" cy="46271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6028904" y="2559415"/>
            <a:ext cx="1218263" cy="449272"/>
          </a:xfrm>
          <a:prstGeom prst="roundRect">
            <a:avLst>
              <a:gd fmla="val 46598" name="adj"/>
            </a:avLst>
          </a:prstGeom>
          <a:solidFill>
            <a:srgbClr val="00B0F0"/>
          </a:solidFill>
          <a:ln cap="rnd" cmpd="sng" w="1587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Knowledge &amp; Usage </a:t>
            </a:r>
            <a:endParaRPr b="1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4" name="Google Shape;214;p4"/>
          <p:cNvGrpSpPr/>
          <p:nvPr/>
        </p:nvGrpSpPr>
        <p:grpSpPr>
          <a:xfrm>
            <a:off x="2498761" y="1641824"/>
            <a:ext cx="3263723" cy="1132008"/>
            <a:chOff x="2498761" y="1641824"/>
            <a:chExt cx="3263723" cy="1132008"/>
          </a:xfrm>
        </p:grpSpPr>
        <p:cxnSp>
          <p:nvCxnSpPr>
            <p:cNvPr id="215" name="Google Shape;215;p4"/>
            <p:cNvCxnSpPr/>
            <p:nvPr/>
          </p:nvCxnSpPr>
          <p:spPr>
            <a:xfrm>
              <a:off x="4781953" y="1641824"/>
              <a:ext cx="980531" cy="1114211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CC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16" name="Google Shape;216;p4"/>
            <p:cNvCxnSpPr/>
            <p:nvPr/>
          </p:nvCxnSpPr>
          <p:spPr>
            <a:xfrm flipH="1">
              <a:off x="2498761" y="1647227"/>
              <a:ext cx="1024152" cy="1126605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CC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17" name="Google Shape;217;p4"/>
          <p:cNvSpPr/>
          <p:nvPr/>
        </p:nvSpPr>
        <p:spPr>
          <a:xfrm>
            <a:off x="5965077" y="4785906"/>
            <a:ext cx="171273" cy="46271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824392" y="2532521"/>
            <a:ext cx="1370268" cy="458170"/>
          </a:xfrm>
          <a:prstGeom prst="roundRect">
            <a:avLst>
              <a:gd fmla="val 50000" name="adj"/>
            </a:avLst>
          </a:prstGeom>
          <a:solidFill>
            <a:srgbClr val="00B0F0"/>
          </a:solidFill>
          <a:ln cap="rnd" cmpd="sng" w="1587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Computer’s Prices</a:t>
            </a:r>
            <a:endParaRPr b="1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4"/>
          <p:cNvSpPr/>
          <p:nvPr/>
        </p:nvSpPr>
        <p:spPr>
          <a:xfrm>
            <a:off x="3911443" y="3524197"/>
            <a:ext cx="155585" cy="45382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rnd" cmpd="sng" w="158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4234181" y="3528745"/>
            <a:ext cx="1083300" cy="462719"/>
          </a:xfrm>
          <a:prstGeom prst="flowChartInputOutput">
            <a:avLst/>
          </a:prstGeom>
          <a:solidFill>
            <a:srgbClr val="00B0F0"/>
          </a:solidFill>
          <a:ln cap="rnd" cmpd="sng" w="1587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</a:t>
            </a:r>
            <a:endParaRPr b="1" i="0" sz="2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1" name="Google Shape;221;p4"/>
          <p:cNvCxnSpPr/>
          <p:nvPr/>
        </p:nvCxnSpPr>
        <p:spPr>
          <a:xfrm flipH="1">
            <a:off x="4145350" y="1973547"/>
            <a:ext cx="10509" cy="2208489"/>
          </a:xfrm>
          <a:prstGeom prst="straightConnector1">
            <a:avLst/>
          </a:prstGeom>
          <a:noFill/>
          <a:ln cap="flat" cmpd="sng" w="38100">
            <a:solidFill>
              <a:srgbClr val="0000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" name="Google Shape;222;p4"/>
          <p:cNvCxnSpPr/>
          <p:nvPr/>
        </p:nvCxnSpPr>
        <p:spPr>
          <a:xfrm flipH="1" rot="10800000">
            <a:off x="7036586" y="1874038"/>
            <a:ext cx="1193014" cy="658483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3" name="Google Shape;223;p4"/>
          <p:cNvSpPr/>
          <p:nvPr/>
        </p:nvSpPr>
        <p:spPr>
          <a:xfrm>
            <a:off x="8099607" y="1546412"/>
            <a:ext cx="775252" cy="652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b="0" i="0" sz="1800" u="none" cap="none" strike="noStrike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4" name="Google Shape;22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9879" y="1322541"/>
            <a:ext cx="2106670" cy="11002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4"/>
          <p:cNvCxnSpPr/>
          <p:nvPr/>
        </p:nvCxnSpPr>
        <p:spPr>
          <a:xfrm>
            <a:off x="8780930" y="1887485"/>
            <a:ext cx="398936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6" name="Google Shape;226;p4"/>
          <p:cNvCxnSpPr/>
          <p:nvPr/>
        </p:nvCxnSpPr>
        <p:spPr>
          <a:xfrm>
            <a:off x="10496399" y="1886117"/>
            <a:ext cx="398936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7" name="Google Shape;227;p4"/>
          <p:cNvSpPr/>
          <p:nvPr/>
        </p:nvSpPr>
        <p:spPr>
          <a:xfrm>
            <a:off x="10962570" y="1614930"/>
            <a:ext cx="1081513" cy="557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Securing Device Physically</a:t>
            </a:r>
            <a:endParaRPr b="0" i="0" sz="1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4"/>
          <p:cNvSpPr/>
          <p:nvPr/>
        </p:nvSpPr>
        <p:spPr>
          <a:xfrm>
            <a:off x="6201963" y="4732118"/>
            <a:ext cx="1194808" cy="462719"/>
          </a:xfrm>
          <a:prstGeom prst="roundRect">
            <a:avLst>
              <a:gd fmla="val 34103" name="adj"/>
            </a:avLst>
          </a:prstGeom>
          <a:solidFill>
            <a:srgbClr val="00B0F0"/>
          </a:solidFill>
          <a:ln cap="rnd" cmpd="sng" w="1587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Computer’s Prizes</a:t>
            </a:r>
            <a:endParaRPr b="1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9" name="Google Shape;229;p4"/>
          <p:cNvGrpSpPr/>
          <p:nvPr/>
        </p:nvGrpSpPr>
        <p:grpSpPr>
          <a:xfrm>
            <a:off x="2235000" y="4182034"/>
            <a:ext cx="3696874" cy="854333"/>
            <a:chOff x="2235000" y="4182034"/>
            <a:chExt cx="3696874" cy="854333"/>
          </a:xfrm>
        </p:grpSpPr>
        <p:cxnSp>
          <p:nvCxnSpPr>
            <p:cNvPr id="230" name="Google Shape;230;p4"/>
            <p:cNvCxnSpPr/>
            <p:nvPr/>
          </p:nvCxnSpPr>
          <p:spPr>
            <a:xfrm flipH="1">
              <a:off x="2235000" y="4182034"/>
              <a:ext cx="1910350" cy="854333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CC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31" name="Google Shape;231;p4"/>
            <p:cNvCxnSpPr/>
            <p:nvPr/>
          </p:nvCxnSpPr>
          <p:spPr>
            <a:xfrm>
              <a:off x="4174568" y="4182034"/>
              <a:ext cx="1757306" cy="849074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CC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32" name="Google Shape;232;p4"/>
          <p:cNvSpPr/>
          <p:nvPr/>
        </p:nvSpPr>
        <p:spPr>
          <a:xfrm>
            <a:off x="2294507" y="2533601"/>
            <a:ext cx="171141" cy="45382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rnd" cmpd="sng" w="158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4"/>
          <p:cNvSpPr/>
          <p:nvPr/>
        </p:nvSpPr>
        <p:spPr>
          <a:xfrm>
            <a:off x="2003145" y="4770288"/>
            <a:ext cx="171141" cy="45382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rnd" cmpd="sng" w="158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4"/>
          <p:cNvSpPr/>
          <p:nvPr/>
        </p:nvSpPr>
        <p:spPr>
          <a:xfrm>
            <a:off x="711687" y="4772459"/>
            <a:ext cx="1145789" cy="449272"/>
          </a:xfrm>
          <a:prstGeom prst="roundRect">
            <a:avLst>
              <a:gd fmla="val 31633" name="adj"/>
            </a:avLst>
          </a:prstGeom>
          <a:solidFill>
            <a:srgbClr val="00B0F0"/>
          </a:solidFill>
          <a:ln cap="rnd" cmpd="sng" w="1587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Knowledge &amp; Usage </a:t>
            </a:r>
            <a:endParaRPr b="1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5" name="Google Shape;235;p4"/>
          <p:cNvCxnSpPr/>
          <p:nvPr/>
        </p:nvCxnSpPr>
        <p:spPr>
          <a:xfrm flipH="1" rot="10800000">
            <a:off x="7361454" y="4026958"/>
            <a:ext cx="1193014" cy="658483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6" name="Google Shape;236;p4"/>
          <p:cNvSpPr/>
          <p:nvPr/>
        </p:nvSpPr>
        <p:spPr>
          <a:xfrm>
            <a:off x="8585459" y="3723552"/>
            <a:ext cx="1243385" cy="670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Focus on Securing Information</a:t>
            </a:r>
            <a:endParaRPr b="0" i="0" sz="1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4"/>
          <p:cNvSpPr/>
          <p:nvPr/>
        </p:nvSpPr>
        <p:spPr>
          <a:xfrm>
            <a:off x="9440840" y="4785906"/>
            <a:ext cx="2431960" cy="2072094"/>
          </a:xfrm>
          <a:prstGeom prst="flowChartDecision">
            <a:avLst/>
          </a:prstGeom>
          <a:solidFill>
            <a:srgbClr val="C00000"/>
          </a:solidFill>
          <a:ln cap="rnd" cmpd="sng" w="158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type of data They wanted to Secure?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4"/>
          <p:cNvSpPr/>
          <p:nvPr/>
        </p:nvSpPr>
        <p:spPr>
          <a:xfrm rot="5400000">
            <a:off x="10014409" y="3879351"/>
            <a:ext cx="765705" cy="882356"/>
          </a:xfrm>
          <a:prstGeom prst="bentArrow">
            <a:avLst>
              <a:gd fmla="val 15143" name="adj1"/>
              <a:gd fmla="val 25000" name="adj2"/>
              <a:gd fmla="val 25000" name="adj3"/>
              <a:gd fmla="val 26188" name="adj4"/>
            </a:avLst>
          </a:prstGeom>
          <a:solidFill>
            <a:schemeClr val="accent1"/>
          </a:solidFill>
          <a:ln cap="rnd" cmpd="sng" w="1587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9" name="Google Shape;239;p4"/>
          <p:cNvGrpSpPr/>
          <p:nvPr/>
        </p:nvGrpSpPr>
        <p:grpSpPr>
          <a:xfrm>
            <a:off x="0" y="310673"/>
            <a:ext cx="1099752" cy="538132"/>
            <a:chOff x="0" y="525277"/>
            <a:chExt cx="1667435" cy="763608"/>
          </a:xfrm>
        </p:grpSpPr>
        <p:sp>
          <p:nvSpPr>
            <p:cNvPr id="240" name="Google Shape;240;p4"/>
            <p:cNvSpPr/>
            <p:nvPr/>
          </p:nvSpPr>
          <p:spPr>
            <a:xfrm>
              <a:off x="0" y="612875"/>
              <a:ext cx="1432111" cy="622546"/>
            </a:xfrm>
            <a:prstGeom prst="rect">
              <a:avLst/>
            </a:prstGeom>
            <a:solidFill>
              <a:srgbClr val="1B0D25"/>
            </a:solidFill>
            <a:ln cap="rnd" cmpd="sng" w="1587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1089211" y="525277"/>
              <a:ext cx="578224" cy="763608"/>
            </a:xfrm>
            <a:prstGeom prst="chevron">
              <a:avLst>
                <a:gd fmla="val 50000" name="adj"/>
              </a:avLst>
            </a:prstGeom>
            <a:solidFill>
              <a:srgbClr val="1B0D25"/>
            </a:solidFill>
            <a:ln cap="rnd" cmpd="sng" w="1587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"/>
          <p:cNvSpPr txBox="1"/>
          <p:nvPr>
            <p:ph type="title"/>
          </p:nvPr>
        </p:nvSpPr>
        <p:spPr>
          <a:xfrm>
            <a:off x="1667435" y="542517"/>
            <a:ext cx="10152529" cy="801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Anderson Report as Foundation of CIA Triad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5"/>
          <p:cNvSpPr txBox="1"/>
          <p:nvPr>
            <p:ph idx="1" type="body"/>
          </p:nvPr>
        </p:nvSpPr>
        <p:spPr>
          <a:xfrm>
            <a:off x="128399" y="1501267"/>
            <a:ext cx="11691565" cy="1147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2400"/>
              <a:buChar char="🠶"/>
            </a:pPr>
            <a:r>
              <a:rPr lang="en-US" sz="2400"/>
              <a:t>This Report was formulated by United States Air Force, identify the three risks of potential security, which are basically the foundation of CIA.</a:t>
            </a:r>
            <a:endParaRPr/>
          </a:p>
        </p:txBody>
      </p:sp>
      <p:grpSp>
        <p:nvGrpSpPr>
          <p:cNvPr id="249" name="Google Shape;249;p5"/>
          <p:cNvGrpSpPr/>
          <p:nvPr/>
        </p:nvGrpSpPr>
        <p:grpSpPr>
          <a:xfrm>
            <a:off x="0" y="525277"/>
            <a:ext cx="1667435" cy="763608"/>
            <a:chOff x="0" y="525277"/>
            <a:chExt cx="1667435" cy="763608"/>
          </a:xfrm>
        </p:grpSpPr>
        <p:sp>
          <p:nvSpPr>
            <p:cNvPr id="250" name="Google Shape;250;p5"/>
            <p:cNvSpPr/>
            <p:nvPr/>
          </p:nvSpPr>
          <p:spPr>
            <a:xfrm>
              <a:off x="0" y="612875"/>
              <a:ext cx="1432111" cy="622546"/>
            </a:xfrm>
            <a:prstGeom prst="rect">
              <a:avLst/>
            </a:prstGeom>
            <a:solidFill>
              <a:srgbClr val="7030A0"/>
            </a:solidFill>
            <a:ln cap="rnd" cmpd="sng" w="15875">
              <a:solidFill>
                <a:srgbClr val="1B0D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1089211" y="525277"/>
              <a:ext cx="578224" cy="763608"/>
            </a:xfrm>
            <a:prstGeom prst="chevron">
              <a:avLst>
                <a:gd fmla="val 50000" name="adj"/>
              </a:avLst>
            </a:prstGeom>
            <a:solidFill>
              <a:srgbClr val="7030A0"/>
            </a:solidFill>
            <a:ln cap="rnd" cmpd="sng" w="15875">
              <a:solidFill>
                <a:srgbClr val="1B0D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52" name="Google Shape;252;p5"/>
          <p:cNvSpPr/>
          <p:nvPr/>
        </p:nvSpPr>
        <p:spPr>
          <a:xfrm>
            <a:off x="1008529" y="3012141"/>
            <a:ext cx="2050677" cy="1008530"/>
          </a:xfrm>
          <a:prstGeom prst="rect">
            <a:avLst/>
          </a:prstGeom>
          <a:gradFill>
            <a:gsLst>
              <a:gs pos="0">
                <a:srgbClr val="00007E"/>
              </a:gs>
              <a:gs pos="45000">
                <a:srgbClr val="0000B6"/>
              </a:gs>
              <a:gs pos="100000">
                <a:srgbClr val="0000DB"/>
              </a:gs>
            </a:gsLst>
            <a:path path="circle">
              <a:fillToRect b="50%" l="50%" r="50%" t="50%"/>
            </a:path>
            <a:tileRect/>
          </a:gradFill>
          <a:ln cap="rnd" cmpd="sng" w="15875">
            <a:solidFill>
              <a:srgbClr val="00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Unauthorized Information Release</a:t>
            </a:r>
            <a:b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(Confidentiality)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5"/>
          <p:cNvSpPr/>
          <p:nvPr/>
        </p:nvSpPr>
        <p:spPr>
          <a:xfrm>
            <a:off x="4932113" y="3017121"/>
            <a:ext cx="2084136" cy="1119592"/>
          </a:xfrm>
          <a:prstGeom prst="rect">
            <a:avLst/>
          </a:prstGeom>
          <a:gradFill>
            <a:gsLst>
              <a:gs pos="0">
                <a:srgbClr val="00007E"/>
              </a:gs>
              <a:gs pos="45000">
                <a:srgbClr val="0000B6"/>
              </a:gs>
              <a:gs pos="100000">
                <a:srgbClr val="0000DB"/>
              </a:gs>
            </a:gsLst>
            <a:path path="circle">
              <a:fillToRect b="50%" l="50%" r="50%" t="50%"/>
            </a:path>
            <a:tileRect/>
          </a:gradFill>
          <a:ln cap="rnd" cmpd="sng" w="15875">
            <a:solidFill>
              <a:srgbClr val="00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Unauthorized Information Modification</a:t>
            </a:r>
            <a:b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(Integrity)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5"/>
          <p:cNvSpPr/>
          <p:nvPr/>
        </p:nvSpPr>
        <p:spPr>
          <a:xfrm>
            <a:off x="8889155" y="3012141"/>
            <a:ext cx="2050677" cy="1008530"/>
          </a:xfrm>
          <a:prstGeom prst="rect">
            <a:avLst/>
          </a:prstGeom>
          <a:gradFill>
            <a:gsLst>
              <a:gs pos="0">
                <a:srgbClr val="00007E"/>
              </a:gs>
              <a:gs pos="45000">
                <a:srgbClr val="0000B6"/>
              </a:gs>
              <a:gs pos="100000">
                <a:srgbClr val="0000DB"/>
              </a:gs>
            </a:gsLst>
            <a:path path="circle">
              <a:fillToRect b="50%" l="50%" r="50%" t="50%"/>
            </a:path>
            <a:tileRect/>
          </a:gradFill>
          <a:ln cap="rnd" cmpd="sng" w="15875">
            <a:solidFill>
              <a:srgbClr val="00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Unauthorized Denial of use</a:t>
            </a:r>
            <a:b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(Availability)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5"/>
          <p:cNvSpPr txBox="1"/>
          <p:nvPr/>
        </p:nvSpPr>
        <p:spPr>
          <a:xfrm>
            <a:off x="628647" y="4486134"/>
            <a:ext cx="307937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🡺"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unauthorized person is able to read and</a:t>
            </a:r>
            <a:b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advantage of information stored in the computer.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5"/>
          <p:cNvSpPr txBox="1"/>
          <p:nvPr/>
        </p:nvSpPr>
        <p:spPr>
          <a:xfrm>
            <a:off x="4556545" y="4486134"/>
            <a:ext cx="307937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🡺"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unauthorized person is able to make changes in stored information.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5"/>
          <p:cNvSpPr txBox="1"/>
          <p:nvPr/>
        </p:nvSpPr>
        <p:spPr>
          <a:xfrm>
            <a:off x="8484443" y="4505086"/>
            <a:ext cx="3335521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🡺"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Intruder can prevent an authorized user from</a:t>
            </a:r>
            <a:b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referring to, or from modifying information, even though the intruder may not</a:t>
            </a:r>
            <a:b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able to refer to, neither modify the information themselves.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 amt="73000"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"/>
          <p:cNvSpPr txBox="1"/>
          <p:nvPr>
            <p:ph type="title"/>
          </p:nvPr>
        </p:nvSpPr>
        <p:spPr>
          <a:xfrm>
            <a:off x="1766713" y="189329"/>
            <a:ext cx="5858934" cy="730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Bell-La Padula Model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6"/>
          <p:cNvSpPr/>
          <p:nvPr/>
        </p:nvSpPr>
        <p:spPr>
          <a:xfrm>
            <a:off x="1361544" y="1569155"/>
            <a:ext cx="2709334" cy="496712"/>
          </a:xfrm>
          <a:prstGeom prst="roundRect">
            <a:avLst>
              <a:gd fmla="val 16667" name="adj"/>
            </a:avLst>
          </a:prstGeom>
          <a:solidFill>
            <a:srgbClr val="002060"/>
          </a:solidFill>
          <a:ln cap="rnd" cmpd="sng" w="1587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Bell and La Padula, 1975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6"/>
          <p:cNvSpPr/>
          <p:nvPr/>
        </p:nvSpPr>
        <p:spPr>
          <a:xfrm>
            <a:off x="1361544" y="2257778"/>
            <a:ext cx="2709334" cy="496712"/>
          </a:xfrm>
          <a:prstGeom prst="roundRect">
            <a:avLst>
              <a:gd fmla="val 16667" name="adj"/>
            </a:avLst>
          </a:prstGeom>
          <a:solidFill>
            <a:srgbClr val="002060"/>
          </a:solidFill>
          <a:ln cap="rnd" cmpd="sng" w="1587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Confidentiality</a:t>
            </a:r>
            <a:endParaRPr/>
          </a:p>
        </p:txBody>
      </p:sp>
      <p:sp>
        <p:nvSpPr>
          <p:cNvPr id="266" name="Google Shape;266;p6"/>
          <p:cNvSpPr/>
          <p:nvPr/>
        </p:nvSpPr>
        <p:spPr>
          <a:xfrm>
            <a:off x="5368486" y="5458162"/>
            <a:ext cx="1804988" cy="496712"/>
          </a:xfrm>
          <a:prstGeom prst="roundRect">
            <a:avLst>
              <a:gd fmla="val 16667" name="adj"/>
            </a:avLst>
          </a:prstGeom>
          <a:solidFill>
            <a:srgbClr val="002060"/>
          </a:solidFill>
          <a:ln cap="rnd" cmpd="sng" w="1587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write down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1361544" y="5458162"/>
            <a:ext cx="1811251" cy="491067"/>
          </a:xfrm>
          <a:prstGeom prst="roundRect">
            <a:avLst>
              <a:gd fmla="val 16667" name="adj"/>
            </a:avLst>
          </a:prstGeom>
          <a:solidFill>
            <a:srgbClr val="002060"/>
          </a:solidFill>
          <a:ln cap="rnd" cmpd="sng" w="1587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Read up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6"/>
          <p:cNvSpPr/>
          <p:nvPr/>
        </p:nvSpPr>
        <p:spPr>
          <a:xfrm>
            <a:off x="4916313" y="4097867"/>
            <a:ext cx="2709334" cy="496712"/>
          </a:xfrm>
          <a:prstGeom prst="roundRect">
            <a:avLst>
              <a:gd fmla="val 16667" name="adj"/>
            </a:avLst>
          </a:prstGeom>
          <a:solidFill>
            <a:srgbClr val="002060"/>
          </a:solidFill>
          <a:ln cap="rnd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Main Rules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6"/>
          <p:cNvSpPr/>
          <p:nvPr/>
        </p:nvSpPr>
        <p:spPr>
          <a:xfrm>
            <a:off x="9369165" y="5350914"/>
            <a:ext cx="2088443" cy="598315"/>
          </a:xfrm>
          <a:prstGeom prst="roundRect">
            <a:avLst>
              <a:gd fmla="val 16667" name="adj"/>
            </a:avLst>
          </a:prstGeom>
          <a:solidFill>
            <a:srgbClr val="002060"/>
          </a:solidFill>
          <a:ln cap="rnd" cmpd="sng" w="1587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Read/Write only at same level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6"/>
          <p:cNvSpPr/>
          <p:nvPr/>
        </p:nvSpPr>
        <p:spPr>
          <a:xfrm>
            <a:off x="1361544" y="2946400"/>
            <a:ext cx="2709334" cy="859481"/>
          </a:xfrm>
          <a:prstGeom prst="roundRect">
            <a:avLst>
              <a:gd fmla="val 16667" name="adj"/>
            </a:avLst>
          </a:prstGeom>
          <a:solidFill>
            <a:srgbClr val="002060"/>
          </a:solidFill>
          <a:ln cap="rnd" cmpd="sng" w="1587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grating Access to those who need to know</a:t>
            </a:r>
            <a:endParaRPr/>
          </a:p>
        </p:txBody>
      </p:sp>
      <p:grpSp>
        <p:nvGrpSpPr>
          <p:cNvPr id="271" name="Google Shape;271;p6"/>
          <p:cNvGrpSpPr/>
          <p:nvPr/>
        </p:nvGrpSpPr>
        <p:grpSpPr>
          <a:xfrm>
            <a:off x="0" y="120567"/>
            <a:ext cx="1667435" cy="763608"/>
            <a:chOff x="0" y="525277"/>
            <a:chExt cx="1667435" cy="763608"/>
          </a:xfrm>
        </p:grpSpPr>
        <p:sp>
          <p:nvSpPr>
            <p:cNvPr id="272" name="Google Shape;272;p6"/>
            <p:cNvSpPr/>
            <p:nvPr/>
          </p:nvSpPr>
          <p:spPr>
            <a:xfrm>
              <a:off x="0" y="612875"/>
              <a:ext cx="1432111" cy="622546"/>
            </a:xfrm>
            <a:prstGeom prst="rect">
              <a:avLst/>
            </a:prstGeom>
            <a:solidFill>
              <a:srgbClr val="0000CC"/>
            </a:solidFill>
            <a:ln cap="rnd" cmpd="sng" w="15875">
              <a:solidFill>
                <a:srgbClr val="0000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1089211" y="525277"/>
              <a:ext cx="578224" cy="763608"/>
            </a:xfrm>
            <a:prstGeom prst="chevron">
              <a:avLst>
                <a:gd fmla="val 50000" name="adj"/>
              </a:avLst>
            </a:prstGeom>
            <a:solidFill>
              <a:srgbClr val="002060"/>
            </a:solidFill>
            <a:ln cap="rnd" cmpd="sng" w="15875">
              <a:solidFill>
                <a:srgbClr val="A1A1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274" name="Google Shape;274;p6"/>
          <p:cNvCxnSpPr/>
          <p:nvPr/>
        </p:nvCxnSpPr>
        <p:spPr>
          <a:xfrm flipH="1">
            <a:off x="3237585" y="4346223"/>
            <a:ext cx="1629300" cy="13038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5" name="Google Shape;275;p6"/>
          <p:cNvCxnSpPr/>
          <p:nvPr/>
        </p:nvCxnSpPr>
        <p:spPr>
          <a:xfrm>
            <a:off x="7675075" y="4361613"/>
            <a:ext cx="1580100" cy="13131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" name="Google Shape;276;p6"/>
          <p:cNvCxnSpPr/>
          <p:nvPr/>
        </p:nvCxnSpPr>
        <p:spPr>
          <a:xfrm>
            <a:off x="6258623" y="4644007"/>
            <a:ext cx="0" cy="756335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"/>
          <p:cNvSpPr txBox="1"/>
          <p:nvPr>
            <p:ph type="title"/>
          </p:nvPr>
        </p:nvSpPr>
        <p:spPr>
          <a:xfrm>
            <a:off x="1805907" y="409230"/>
            <a:ext cx="10386093" cy="628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Biba Model and Denning Intrusion Detection Model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7"/>
          <p:cNvSpPr/>
          <p:nvPr/>
        </p:nvSpPr>
        <p:spPr>
          <a:xfrm>
            <a:off x="1076857" y="1887224"/>
            <a:ext cx="2709334" cy="496712"/>
          </a:xfrm>
          <a:prstGeom prst="roundRect">
            <a:avLst>
              <a:gd fmla="val 16667" name="adj"/>
            </a:avLst>
          </a:prstGeom>
          <a:solidFill>
            <a:srgbClr val="0000CC"/>
          </a:solidFill>
          <a:ln cap="rnd" cmpd="sng" w="1587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Biba, 1975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7"/>
          <p:cNvSpPr/>
          <p:nvPr/>
        </p:nvSpPr>
        <p:spPr>
          <a:xfrm>
            <a:off x="1089200" y="2628300"/>
            <a:ext cx="2709300" cy="763500"/>
          </a:xfrm>
          <a:prstGeom prst="roundRect">
            <a:avLst>
              <a:gd fmla="val 16667" name="adj"/>
            </a:avLst>
          </a:prstGeom>
          <a:solidFill>
            <a:srgbClr val="0000CC"/>
          </a:solidFill>
          <a:ln cap="rnd" cmpd="sng" w="1587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Focused on Data Integrity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7"/>
          <p:cNvSpPr/>
          <p:nvPr/>
        </p:nvSpPr>
        <p:spPr>
          <a:xfrm>
            <a:off x="1089200" y="3544750"/>
            <a:ext cx="2709300" cy="919200"/>
          </a:xfrm>
          <a:prstGeom prst="roundRect">
            <a:avLst>
              <a:gd fmla="val 16667" name="adj"/>
            </a:avLst>
          </a:prstGeom>
          <a:solidFill>
            <a:srgbClr val="0000CC"/>
          </a:solidFill>
          <a:ln cap="rnd" cmpd="sng" w="1587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 consist of  No Data Modification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7"/>
          <p:cNvSpPr/>
          <p:nvPr/>
        </p:nvSpPr>
        <p:spPr>
          <a:xfrm>
            <a:off x="6441987" y="1887224"/>
            <a:ext cx="1688760" cy="496712"/>
          </a:xfrm>
          <a:prstGeom prst="roundRect">
            <a:avLst>
              <a:gd fmla="val 16667" name="adj"/>
            </a:avLst>
          </a:prstGeom>
          <a:solidFill>
            <a:srgbClr val="0000CC"/>
          </a:solidFill>
          <a:ln cap="rnd" cmpd="sng" w="1587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Denning, 1987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7" name="Google Shape;287;p7"/>
          <p:cNvCxnSpPr/>
          <p:nvPr/>
        </p:nvCxnSpPr>
        <p:spPr>
          <a:xfrm>
            <a:off x="5051714" y="1441928"/>
            <a:ext cx="20885" cy="4347276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8" name="Google Shape;288;p7"/>
          <p:cNvSpPr/>
          <p:nvPr/>
        </p:nvSpPr>
        <p:spPr>
          <a:xfrm>
            <a:off x="6429630" y="2700023"/>
            <a:ext cx="4567884" cy="1414778"/>
          </a:xfrm>
          <a:prstGeom prst="roundRect">
            <a:avLst>
              <a:gd fmla="val 16667" name="adj"/>
            </a:avLst>
          </a:prstGeom>
          <a:solidFill>
            <a:srgbClr val="0000CC"/>
          </a:solidFill>
          <a:ln cap="rnd" cmpd="sng" w="1587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model is based on the hypothesis that</a:t>
            </a:r>
            <a:b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violations can be detected by monitoring a system's audit records for</a:t>
            </a:r>
            <a:b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abnormal patterns of system usage.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7"/>
          <p:cNvSpPr/>
          <p:nvPr/>
        </p:nvSpPr>
        <p:spPr>
          <a:xfrm>
            <a:off x="6429625" y="4463950"/>
            <a:ext cx="4122900" cy="1325400"/>
          </a:xfrm>
          <a:prstGeom prst="roundRect">
            <a:avLst>
              <a:gd fmla="val 16667" name="adj"/>
            </a:avLst>
          </a:prstGeom>
          <a:solidFill>
            <a:srgbClr val="0000CC"/>
          </a:solidFill>
          <a:ln cap="rnd" cmpd="sng" w="1587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of these models were developed in partnerships between government and/or</a:t>
            </a:r>
            <a:b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military agencies and academics;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90" name="Google Shape;290;p7"/>
          <p:cNvGrpSpPr/>
          <p:nvPr/>
        </p:nvGrpSpPr>
        <p:grpSpPr>
          <a:xfrm>
            <a:off x="0" y="341905"/>
            <a:ext cx="1667435" cy="763608"/>
            <a:chOff x="0" y="525277"/>
            <a:chExt cx="1667435" cy="763608"/>
          </a:xfrm>
        </p:grpSpPr>
        <p:sp>
          <p:nvSpPr>
            <p:cNvPr id="291" name="Google Shape;291;p7"/>
            <p:cNvSpPr/>
            <p:nvPr/>
          </p:nvSpPr>
          <p:spPr>
            <a:xfrm>
              <a:off x="0" y="612875"/>
              <a:ext cx="1432111" cy="62254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rnd" cmpd="sng" w="15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1089211" y="525277"/>
              <a:ext cx="578224" cy="763608"/>
            </a:xfrm>
            <a:prstGeom prst="chevron">
              <a:avLst>
                <a:gd fmla="val 50000" name="adj"/>
              </a:avLst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rnd" cmpd="sng" w="15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8"/>
          <p:cNvSpPr txBox="1"/>
          <p:nvPr>
            <p:ph type="title"/>
          </p:nvPr>
        </p:nvSpPr>
        <p:spPr>
          <a:xfrm>
            <a:off x="1690882" y="623081"/>
            <a:ext cx="4228004" cy="722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Confidentiality: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8"/>
          <p:cNvSpPr txBox="1"/>
          <p:nvPr>
            <p:ph idx="1" type="body"/>
          </p:nvPr>
        </p:nvSpPr>
        <p:spPr>
          <a:xfrm>
            <a:off x="1690882" y="1345857"/>
            <a:ext cx="10051750" cy="174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Confidentiality is a fundamental principle of information security that ensures sensitive and private information is </a:t>
            </a:r>
            <a:r>
              <a:rPr lang="en-US">
                <a:solidFill>
                  <a:srgbClr val="FF0000"/>
                </a:solidFill>
              </a:rPr>
              <a:t>protected from unauthorized access</a:t>
            </a:r>
            <a:r>
              <a:rPr lang="en-US"/>
              <a:t>, use, or disclosure.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Confidentiality extends to various types of information, including personal data, financial records, intellectual property, trade secrets, and classified government information.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Multifactor Authentication will be used to achieve Confidentiality.</a:t>
            </a:r>
            <a:endParaRPr/>
          </a:p>
        </p:txBody>
      </p:sp>
      <p:sp>
        <p:nvSpPr>
          <p:cNvPr id="300" name="Google Shape;300;p8"/>
          <p:cNvSpPr txBox="1"/>
          <p:nvPr/>
        </p:nvSpPr>
        <p:spPr>
          <a:xfrm>
            <a:off x="1690882" y="3266726"/>
            <a:ext cx="4910334" cy="3591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b="1" i="0" lang="en-US" sz="35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 of Confidentiality are as Fallows:</a:t>
            </a:r>
            <a:endParaRPr b="0" i="0" sz="3500" u="none" cap="none" strike="noStrike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9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Doctor-Patient Confidentiality.</a:t>
            </a:r>
            <a:endParaRPr b="0" i="0" sz="1900" u="none" cap="none" strike="noStrike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81" lvl="1" marL="74295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AutoNum type="arabicPeriod"/>
            </a:pPr>
            <a:r>
              <a:rPr b="0" i="0" lang="en-US" sz="19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 Privacy Regulations (Governmental Data/General Data of Companies).</a:t>
            </a:r>
            <a:endParaRPr b="0" i="0" sz="1900" u="none" cap="none" strike="noStrike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81" lvl="1" marL="74295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AutoNum type="arabicPeriod"/>
            </a:pPr>
            <a:r>
              <a:rPr b="0" i="0" lang="en-US" sz="19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Personal Passwords and PINs.</a:t>
            </a:r>
            <a:endParaRPr b="0" i="0" sz="1900" u="none" cap="none" strike="noStrike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81" lvl="1" marL="74295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AutoNum type="arabicPeriod"/>
            </a:pPr>
            <a:r>
              <a:rPr b="0" i="0" lang="en-US" sz="19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Banking and Financial Information.</a:t>
            </a:r>
            <a:endParaRPr b="0" i="0" sz="1900" u="none" cap="none" strike="noStrike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81" lvl="1" marL="74295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AutoNum type="arabicPeriod"/>
            </a:pPr>
            <a:r>
              <a:rPr b="0" i="0" lang="en-US" sz="19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Research Data etc.</a:t>
            </a:r>
            <a:endParaRPr b="0" i="0" sz="1900" u="none" cap="none" strike="noStrike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8"/>
          <p:cNvSpPr txBox="1"/>
          <p:nvPr/>
        </p:nvSpPr>
        <p:spPr>
          <a:xfrm>
            <a:off x="7646988" y="3532903"/>
            <a:ext cx="3839379" cy="3058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 Types of Confidential Data That Must Be Protected: 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b="0" i="0" lang="en-US" sz="19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PII ( Personally Identified Information )</a:t>
            </a:r>
            <a:endParaRPr b="0" i="0" sz="1900" u="none" cap="none" strike="noStrike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b="0" i="0" lang="en-US" sz="19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CCI ( Company Confidential Information )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b="0" i="0" lang="en-US" sz="19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CCI ( Customer Confidential Information)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b="0" i="0" lang="en-US" sz="19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PHI ( Protected Health Information 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9"/>
          <p:cNvSpPr txBox="1"/>
          <p:nvPr>
            <p:ph type="title"/>
          </p:nvPr>
        </p:nvSpPr>
        <p:spPr>
          <a:xfrm>
            <a:off x="1666168" y="622050"/>
            <a:ext cx="4228004" cy="722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Integrity: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9"/>
          <p:cNvSpPr txBox="1"/>
          <p:nvPr>
            <p:ph idx="1" type="body"/>
          </p:nvPr>
        </p:nvSpPr>
        <p:spPr>
          <a:xfrm>
            <a:off x="1810736" y="1602261"/>
            <a:ext cx="8915400" cy="2055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Integrity is a core principle of information security that focuses on maintaining the accuracy, consistency, and trustworthiness of data throughout its lifecycle.</a:t>
            </a:r>
            <a:endParaRPr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Ensuring the integrity of data is essential for maintaining trust with customers, stakeholders, and users who rely on </a:t>
            </a:r>
            <a:r>
              <a:rPr lang="en-US">
                <a:solidFill>
                  <a:srgbClr val="FF0000"/>
                </a:solidFill>
              </a:rPr>
              <a:t>accurate information</a:t>
            </a:r>
            <a:r>
              <a:rPr lang="en-US"/>
              <a:t>.</a:t>
            </a:r>
            <a:endParaRPr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Email frauds attacks can disturb the integrity of  communications.</a:t>
            </a:r>
            <a:endParaRPr/>
          </a:p>
        </p:txBody>
      </p:sp>
      <p:sp>
        <p:nvSpPr>
          <p:cNvPr id="309" name="Google Shape;309;p9"/>
          <p:cNvSpPr txBox="1"/>
          <p:nvPr/>
        </p:nvSpPr>
        <p:spPr>
          <a:xfrm>
            <a:off x="1436475" y="3915024"/>
            <a:ext cx="89154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oto Sans Symbols"/>
              <a:buChar char="🠶"/>
            </a:pPr>
            <a:r>
              <a:rPr b="1" i="0" lang="en-US" sz="30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 of Integrity are as </a:t>
            </a:r>
            <a:r>
              <a:rPr b="1" lang="en-US" sz="30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lang="en-US" sz="30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ollows:</a:t>
            </a:r>
            <a:endParaRPr b="0" i="0" sz="1800" u="none" cap="none" strike="noStrike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Financial Transactions.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Secure Software Updates etc.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ATM and bank software ensure data integrity by maintaining all transfer and           withdrawal records made via the ATM in the user's bank accounting.</a:t>
            </a:r>
            <a:endParaRPr b="0" i="0" sz="1800" u="none" cap="none" strike="noStrike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sp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2023-07-18T22:51:43Z</dcterms:created>
  <dc:creator>Techspirator;Hassan Zaib Jadoon</dc:creator>
</cp:coreProperties>
</file>